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292" r:id="rId4"/>
    <p:sldId id="291" r:id="rId5"/>
    <p:sldId id="298" r:id="rId6"/>
    <p:sldId id="302" r:id="rId7"/>
    <p:sldId id="301" r:id="rId8"/>
    <p:sldId id="303" r:id="rId9"/>
    <p:sldId id="304" r:id="rId10"/>
    <p:sldId id="311" r:id="rId11"/>
    <p:sldId id="305" r:id="rId12"/>
    <p:sldId id="306" r:id="rId13"/>
    <p:sldId id="290" r:id="rId14"/>
    <p:sldId id="309" r:id="rId15"/>
    <p:sldId id="293" r:id="rId16"/>
    <p:sldId id="307" r:id="rId17"/>
    <p:sldId id="308" r:id="rId18"/>
    <p:sldId id="300" r:id="rId19"/>
    <p:sldId id="310" r:id="rId2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-Dana, Stojanovic" initials="CS" lastIdx="1" clrIdx="0">
    <p:extLst>
      <p:ext uri="{19B8F6BF-5375-455C-9EA6-DF929625EA0E}">
        <p15:presenceInfo xmlns:p15="http://schemas.microsoft.com/office/powerpoint/2012/main" userId="S-1-5-21-3853767531-2014781427-3205774903-1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3399"/>
    <a:srgbClr val="FFFFFF"/>
    <a:srgbClr val="0070C0"/>
    <a:srgbClr val="C6D9F1"/>
    <a:srgbClr val="9FAEE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 noiembrie 2015 - Timșoara, România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CF8E-B6FD-4E7E-B005-17AE2D79B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626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 noiembrie 2015 - Timșoara, România 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302-ED48-4C53-A492-7C0FE8F88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321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noiembrie</a:t>
            </a:r>
            <a:r>
              <a:rPr lang="en-US" smtClean="0"/>
              <a:t> 2015 - Timșoara, România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3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 noiembrie 2015 - Timșoara, România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" y="44624"/>
            <a:ext cx="3220117" cy="6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75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3373" y="6453336"/>
            <a:ext cx="9144000" cy="404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  <a:r>
              <a:rPr lang="en-US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 Identity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" y="44624"/>
            <a:ext cx="335787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0" y="1268760"/>
            <a:ext cx="8444270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7052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" y="82420"/>
            <a:ext cx="3517409" cy="7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3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ABC3-9D28-444B-BE45-45801AB4A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ro/url?sa=i&amp;rct=j&amp;q=&amp;esrc=s&amp;frm=1&amp;source=images&amp;cd=&amp;cad=rja&amp;docid=jxgbd36Lywcg4M&amp;tbnid=M09i0nfIyXnuLM:&amp;ved=0CAUQjRw&amp;url=http://en.wikipedia.org/wiki/Exclamation_mark&amp;ei=UrUHUaeKFsGftAb_74GYAQ&amp;bvm=bv.41524429,d.Yms&amp;psig=AFQjCNHMtMBHGc2byus9Wx5KrkM_yMgaSQ&amp;ust=13595460669829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Autofit/>
          </a:bodyPr>
          <a:lstStyle/>
          <a:p>
            <a:r>
              <a:rPr lang="it-IT" sz="2600" dirty="0" smtClean="0">
                <a:solidFill>
                  <a:srgbClr val="003399"/>
                </a:solidFill>
              </a:rPr>
              <a:t>I</a:t>
            </a:r>
            <a:r>
              <a:rPr lang="en-US" sz="2600" dirty="0" smtClean="0">
                <a:solidFill>
                  <a:srgbClr val="003399"/>
                </a:solidFill>
              </a:rPr>
              <a:t>nterreg-</a:t>
            </a:r>
            <a:r>
              <a:rPr lang="it-IT" sz="2600" dirty="0" smtClean="0">
                <a:solidFill>
                  <a:srgbClr val="003399"/>
                </a:solidFill>
              </a:rPr>
              <a:t>IPA </a:t>
            </a:r>
            <a:r>
              <a:rPr lang="en-US" sz="2600" dirty="0" smtClean="0">
                <a:solidFill>
                  <a:srgbClr val="003399"/>
                </a:solidFill>
              </a:rPr>
              <a:t>Cross-border Cooperation Programme </a:t>
            </a:r>
            <a:br>
              <a:rPr lang="en-US" sz="2600" dirty="0" smtClean="0">
                <a:solidFill>
                  <a:srgbClr val="003399"/>
                </a:solidFill>
              </a:rPr>
            </a:br>
            <a:r>
              <a:rPr lang="it-IT" sz="2600" dirty="0" smtClean="0">
                <a:solidFill>
                  <a:srgbClr val="003399"/>
                </a:solidFill>
              </a:rPr>
              <a:t>Romania-Serbia</a:t>
            </a:r>
            <a:endParaRPr lang="en-GB" sz="2600" dirty="0">
              <a:solidFill>
                <a:srgbClr val="003399"/>
              </a:solidFill>
            </a:endParaRPr>
          </a:p>
        </p:txBody>
      </p:sp>
      <p:sp>
        <p:nvSpPr>
          <p:cNvPr id="4" name="Subtitle 17"/>
          <p:cNvSpPr txBox="1">
            <a:spLocks/>
          </p:cNvSpPr>
          <p:nvPr/>
        </p:nvSpPr>
        <p:spPr>
          <a:xfrm>
            <a:off x="0" y="2852936"/>
            <a:ext cx="9144000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/>
            <a:endParaRPr lang="en-GB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17"/>
          <p:cNvSpPr txBox="1">
            <a:spLocks/>
          </p:cNvSpPr>
          <p:nvPr/>
        </p:nvSpPr>
        <p:spPr>
          <a:xfrm>
            <a:off x="36512" y="5586296"/>
            <a:ext cx="9144000" cy="795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US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28" y="333782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and Visual Identity requirements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www.romania-serbia.net</a:t>
            </a:r>
          </a:p>
        </p:txBody>
      </p:sp>
    </p:spTree>
    <p:extLst>
      <p:ext uri="{BB962C8B-B14F-4D97-AF65-F5344CB8AC3E}">
        <p14:creationId xmlns:p14="http://schemas.microsoft.com/office/powerpoint/2010/main" val="2288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44624"/>
            <a:ext cx="5256584" cy="699896"/>
          </a:xfrm>
        </p:spPr>
        <p:txBody>
          <a:bodyPr/>
          <a:lstStyle/>
          <a:p>
            <a:r>
              <a:rPr lang="en-GB" dirty="0" smtClean="0"/>
              <a:t>Language variations</a:t>
            </a:r>
            <a:endParaRPr lang="ro-RO" dirty="0"/>
          </a:p>
        </p:txBody>
      </p:sp>
      <p:grpSp>
        <p:nvGrpSpPr>
          <p:cNvPr id="10" name="Group 9"/>
          <p:cNvGrpSpPr/>
          <p:nvPr/>
        </p:nvGrpSpPr>
        <p:grpSpPr>
          <a:xfrm>
            <a:off x="395536" y="1412776"/>
            <a:ext cx="4591759" cy="4509341"/>
            <a:chOff x="569193" y="1583955"/>
            <a:chExt cx="4591759" cy="45093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80" y="2780928"/>
              <a:ext cx="4578871" cy="980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80" y="4005064"/>
              <a:ext cx="4578871" cy="980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81" y="5112347"/>
              <a:ext cx="4578871" cy="980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93" y="1583955"/>
              <a:ext cx="4578871" cy="980949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60951" y="1628800"/>
            <a:ext cx="3731529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language </a:t>
            </a:r>
            <a:r>
              <a:rPr lang="en-GB" sz="2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of the </a:t>
            </a:r>
            <a:r>
              <a:rPr lang="en-GB" sz="2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logo  </a:t>
            </a:r>
          </a:p>
          <a:p>
            <a:pPr marL="0" indent="0" algn="ctr">
              <a:buNone/>
            </a:pPr>
            <a:r>
              <a:rPr lang="en-GB" sz="22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= </a:t>
            </a:r>
          </a:p>
          <a:p>
            <a:pPr marL="0" indent="0" algn="ctr">
              <a:buNone/>
            </a:pPr>
            <a:r>
              <a:rPr lang="en-GB" sz="2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language </a:t>
            </a:r>
            <a:r>
              <a:rPr lang="en-GB" sz="2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of the </a:t>
            </a:r>
            <a:r>
              <a:rPr lang="en-GB" sz="2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communication tool</a:t>
            </a:r>
            <a:endParaRPr lang="en-US" sz="2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2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19792"/>
            <a:ext cx="6105267" cy="37180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836712"/>
            <a:ext cx="9144000" cy="288032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44624"/>
            <a:ext cx="4176464" cy="699896"/>
          </a:xfrm>
        </p:spPr>
        <p:txBody>
          <a:bodyPr/>
          <a:lstStyle/>
          <a:p>
            <a:r>
              <a:rPr lang="en-GB" sz="2400" dirty="0"/>
              <a:t>Information </a:t>
            </a:r>
            <a:r>
              <a:rPr lang="en-GB" sz="2400" dirty="0" smtClean="0"/>
              <a:t>disclaimers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320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Printed materials should </a:t>
            </a:r>
            <a:r>
              <a:rPr lang="en-GB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include the following</a:t>
            </a:r>
            <a:r>
              <a:rPr lang="en-GB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n-US" sz="2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124744"/>
            <a:ext cx="8352928" cy="2520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Programme logo;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Thematic icons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of the Europe 2020 growth strategy; </a:t>
            </a:r>
          </a:p>
          <a:p>
            <a:pPr algn="just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 text disclaimer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outlining the EU and partner states contribution to the project;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 technical box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 identify the editor and the project;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EU Disclaimer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within the technical box;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Contact details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of Managing Authority;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Website</a:t>
            </a:r>
            <a:r>
              <a:rPr lang="en-GB" sz="2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of the Programme.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124744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  <a:prstDash val="lgDash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en-US" sz="1600" strike="sngStrike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008132"/>
            <a:ext cx="9144000" cy="1445204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  <a:prstDash val="lgDash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en-US" sz="1600" strike="sngStrike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-27384"/>
            <a:ext cx="4176464" cy="699896"/>
          </a:xfrm>
        </p:spPr>
        <p:txBody>
          <a:bodyPr/>
          <a:lstStyle/>
          <a:p>
            <a:r>
              <a:rPr lang="en-GB" dirty="0" smtClean="0"/>
              <a:t>Typography /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Open Sans</a:t>
            </a:r>
            <a:r>
              <a:rPr lang="en-GB" sz="2400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 </a:t>
            </a:r>
            <a:r>
              <a:rPr lang="en-GB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the recommended </a:t>
            </a:r>
            <a:r>
              <a:rPr lang="en-GB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font.</a:t>
            </a:r>
          </a:p>
          <a:p>
            <a:pPr marL="0" indent="0" algn="just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Contains all normal styles: regular, bold and italic.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5013176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900" dirty="0"/>
              <a:t>As an alternative to Open Sans: </a:t>
            </a:r>
            <a:r>
              <a:rPr lang="en-GB" sz="1900" dirty="0" err="1"/>
              <a:t>Vollkorn</a:t>
            </a:r>
            <a:r>
              <a:rPr lang="en-GB" sz="1900" dirty="0"/>
              <a:t>, Trebuchet MS, Calibri, Arial.</a:t>
            </a:r>
            <a:endParaRPr lang="en-GB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GB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</a:t>
            </a:r>
            <a:r>
              <a:rPr lang="en-GB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font </a:t>
            </a:r>
            <a:r>
              <a:rPr lang="en-GB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compatible </a:t>
            </a:r>
            <a:r>
              <a:rPr lang="en-GB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an official document </a:t>
            </a:r>
            <a:r>
              <a:rPr lang="en-GB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</a:t>
            </a:r>
            <a:r>
              <a:rPr lang="en-GB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GB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buNone/>
            </a:pPr>
            <a:r>
              <a:rPr lang="en-GB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</a:t>
            </a:r>
            <a:r>
              <a:rPr lang="en-GB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unusual </a:t>
            </a:r>
            <a:r>
              <a:rPr lang="en-GB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bizarre fonts, unless the target audience fits with your choice.</a:t>
            </a: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337" y="2204864"/>
            <a:ext cx="7771071" cy="270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3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233772" y="5445224"/>
            <a:ext cx="8910228" cy="969834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-IPA CBC Romania-Serbia </a:t>
            </a:r>
            <a:r>
              <a:rPr lang="en-US" sz="20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chosen </a:t>
            </a:r>
            <a:r>
              <a:rPr lang="en-US" sz="20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icons 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the priority axes. 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80787"/>
            <a:ext cx="9144001" cy="703997"/>
          </a:xfr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GB" sz="2200" dirty="0">
                <a:solidFill>
                  <a:srgbClr val="FFFFFF"/>
                </a:solidFill>
              </a:rPr>
              <a:t>Europe 2020 growth </a:t>
            </a:r>
            <a:r>
              <a:rPr lang="en-GB" sz="2200" dirty="0" smtClean="0">
                <a:solidFill>
                  <a:srgbClr val="FFFFFF"/>
                </a:solidFill>
              </a:rPr>
              <a:t>strategy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1" y="1484785"/>
            <a:ext cx="233773" cy="50405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61950" algn="l"/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772" y="1484785"/>
            <a:ext cx="8910228" cy="248200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European Union </a:t>
            </a:r>
            <a:r>
              <a:rPr lang="en-US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wants to </a:t>
            </a:r>
            <a:r>
              <a:rPr lang="en-US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develop a </a:t>
            </a:r>
            <a:r>
              <a:rPr lang="en-US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smart, sustainable and inclusive economy. </a:t>
            </a:r>
            <a:endParaRPr lang="en-US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Europe </a:t>
            </a:r>
            <a:r>
              <a:rPr lang="en-US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 growth </a:t>
            </a:r>
            <a:r>
              <a:rPr lang="en-US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strategy refers to employment</a:t>
            </a:r>
            <a:r>
              <a:rPr lang="en-US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innovation, education, social inclusion and </a:t>
            </a:r>
            <a:r>
              <a:rPr lang="en-US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climate. </a:t>
            </a:r>
          </a:p>
          <a:p>
            <a:pPr algn="just"/>
            <a:endParaRPr lang="en-US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/>
            <a:r>
              <a:rPr lang="en-GB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Within </a:t>
            </a:r>
            <a:r>
              <a:rPr lang="en-GB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all </a:t>
            </a:r>
            <a:r>
              <a:rPr lang="en-GB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Interreg</a:t>
            </a:r>
            <a:r>
              <a:rPr lang="en-GB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programmes implemented all around Europe there are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11 </a:t>
            </a:r>
            <a:r>
              <a:rPr lang="en-GB" b="1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thematic objectives </a:t>
            </a:r>
            <a:r>
              <a:rPr lang="en-GB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 help deliver Europe 2020 goals, represented in the </a:t>
            </a:r>
            <a:r>
              <a:rPr lang="en-GB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Interreg</a:t>
            </a:r>
            <a:r>
              <a:rPr lang="en-GB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brand design by a system of colours and icons. </a:t>
            </a:r>
          </a:p>
        </p:txBody>
      </p:sp>
      <p:pic>
        <p:nvPicPr>
          <p:cNvPr id="17" name="Picture 311" descr="interreg_icon_employment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723242" cy="12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12" descr="interreg_icon_enviroment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1188778" cy="12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13" descr="interreg_icon_sustainable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41" y="4077072"/>
            <a:ext cx="432282" cy="12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14" descr="4 norm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13" y="4077072"/>
            <a:ext cx="980950" cy="12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51112"/>
            <a:ext cx="9144001" cy="703997"/>
          </a:xfr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GB" sz="2200" dirty="0" smtClean="0">
                <a:solidFill>
                  <a:schemeClr val="bg1"/>
                </a:solidFill>
              </a:rPr>
              <a:t>Thematic </a:t>
            </a:r>
            <a:r>
              <a:rPr lang="en-GB" sz="2200" dirty="0">
                <a:solidFill>
                  <a:schemeClr val="bg1"/>
                </a:solidFill>
              </a:rPr>
              <a:t>objectives and icons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955110"/>
            <a:ext cx="1619672" cy="45702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61950" algn="l"/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1955110"/>
            <a:ext cx="5112568" cy="44982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sz="20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/>
            <a:r>
              <a:rPr lang="en-GB" sz="2600" dirty="0">
                <a:solidFill>
                  <a:schemeClr val="tx1"/>
                </a:solidFill>
              </a:rPr>
              <a:t>All beneficiaries </a:t>
            </a:r>
            <a:r>
              <a:rPr lang="en-GB" sz="2600" b="1" dirty="0">
                <a:solidFill>
                  <a:schemeClr val="tx1"/>
                </a:solidFill>
              </a:rPr>
              <a:t>must use </a:t>
            </a:r>
            <a:r>
              <a:rPr lang="en-GB" sz="2600" dirty="0">
                <a:solidFill>
                  <a:schemeClr val="tx1"/>
                </a:solidFill>
              </a:rPr>
              <a:t>the </a:t>
            </a:r>
            <a:r>
              <a:rPr lang="en-GB" sz="2600" b="1" dirty="0">
                <a:solidFill>
                  <a:schemeClr val="tx1"/>
                </a:solidFill>
              </a:rPr>
              <a:t>thematic icons </a:t>
            </a:r>
            <a:r>
              <a:rPr lang="en-GB" sz="2600" dirty="0">
                <a:solidFill>
                  <a:schemeClr val="tx1"/>
                </a:solidFill>
              </a:rPr>
              <a:t>and the system of </a:t>
            </a:r>
            <a:r>
              <a:rPr lang="en-GB" sz="2600" b="1" dirty="0">
                <a:solidFill>
                  <a:schemeClr val="tx1"/>
                </a:solidFill>
              </a:rPr>
              <a:t>colour</a:t>
            </a:r>
            <a:r>
              <a:rPr lang="en-GB" sz="2600" dirty="0">
                <a:solidFill>
                  <a:schemeClr val="tx1"/>
                </a:solidFill>
              </a:rPr>
              <a:t> for the identification of their project together with the </a:t>
            </a:r>
            <a:r>
              <a:rPr lang="en-GB" sz="2600" b="1" dirty="0">
                <a:solidFill>
                  <a:schemeClr val="tx1"/>
                </a:solidFill>
              </a:rPr>
              <a:t>project title</a:t>
            </a:r>
            <a:r>
              <a:rPr lang="en-GB" sz="2600" dirty="0">
                <a:solidFill>
                  <a:schemeClr val="tx1"/>
                </a:solidFill>
              </a:rPr>
              <a:t> and the </a:t>
            </a:r>
            <a:r>
              <a:rPr lang="en-GB" sz="2600" b="1" dirty="0" err="1">
                <a:solidFill>
                  <a:schemeClr val="tx1"/>
                </a:solidFill>
              </a:rPr>
              <a:t>eMS</a:t>
            </a:r>
            <a:r>
              <a:rPr lang="en-GB" sz="2600" b="1" dirty="0">
                <a:solidFill>
                  <a:schemeClr val="tx1"/>
                </a:solidFill>
              </a:rPr>
              <a:t> code</a:t>
            </a:r>
            <a:r>
              <a:rPr lang="en-GB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098" name="Picture 303" descr="D:\Dani\2014-2020\Noul VIM\Corel\Icoa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2949"/>
          <a:stretch/>
        </p:blipFill>
        <p:spPr bwMode="auto">
          <a:xfrm>
            <a:off x="7668344" y="2069321"/>
            <a:ext cx="1437595" cy="40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03" descr="D:\Dani\2014-2020\Noul VIM\Corel\Icoa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253821" y="2069321"/>
            <a:ext cx="1112029" cy="40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65347" y="1955109"/>
            <a:ext cx="847013" cy="44982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P.A. 1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P.A. 2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P.A. 3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P.A. 4</a:t>
            </a:r>
            <a:endParaRPr lang="en-US" b="1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932884"/>
            <a:ext cx="3563888" cy="1800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3707904" cy="1872208"/>
          </a:xfrm>
          <a:noFill/>
        </p:spPr>
        <p:txBody>
          <a:bodyPr/>
          <a:lstStyle/>
          <a:p>
            <a:pPr marL="176213" algn="l"/>
            <a:r>
              <a:rPr lang="en-U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range of</a:t>
            </a:r>
            <a:br>
              <a:rPr lang="en-U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</a:t>
            </a:r>
            <a:b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tools:</a:t>
            </a:r>
            <a:endParaRPr lang="en-GB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040336" y="1989128"/>
            <a:ext cx="2556000" cy="2556000"/>
          </a:xfrm>
          <a:prstGeom prst="ellips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292080" y="548680"/>
            <a:ext cx="1944000" cy="1944216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Photos &amp; Videos</a:t>
            </a:r>
          </a:p>
        </p:txBody>
      </p:sp>
      <p:sp>
        <p:nvSpPr>
          <p:cNvPr id="7" name="Oval 6"/>
          <p:cNvSpPr/>
          <p:nvPr/>
        </p:nvSpPr>
        <p:spPr>
          <a:xfrm>
            <a:off x="3779912" y="1484784"/>
            <a:ext cx="1944000" cy="1944216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Press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releases</a:t>
            </a:r>
          </a:p>
        </p:txBody>
      </p:sp>
      <p:sp>
        <p:nvSpPr>
          <p:cNvPr id="8" name="Oval 7"/>
          <p:cNvSpPr/>
          <p:nvPr/>
        </p:nvSpPr>
        <p:spPr>
          <a:xfrm>
            <a:off x="3708120" y="3356992"/>
            <a:ext cx="1944000" cy="194421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Social media / Websites</a:t>
            </a:r>
          </a:p>
        </p:txBody>
      </p:sp>
      <p:sp>
        <p:nvSpPr>
          <p:cNvPr id="9" name="Oval 8"/>
          <p:cNvSpPr/>
          <p:nvPr/>
        </p:nvSpPr>
        <p:spPr>
          <a:xfrm>
            <a:off x="5364088" y="4149080"/>
            <a:ext cx="1944000" cy="1944216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Banners &amp;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Roll-ups</a:t>
            </a:r>
          </a:p>
        </p:txBody>
      </p:sp>
      <p:sp>
        <p:nvSpPr>
          <p:cNvPr id="10" name="Oval 9"/>
          <p:cNvSpPr/>
          <p:nvPr/>
        </p:nvSpPr>
        <p:spPr>
          <a:xfrm>
            <a:off x="6876256" y="3176972"/>
            <a:ext cx="1944000" cy="1944216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Events</a:t>
            </a:r>
          </a:p>
        </p:txBody>
      </p:sp>
      <p:sp>
        <p:nvSpPr>
          <p:cNvPr id="11" name="Oval 10"/>
          <p:cNvSpPr/>
          <p:nvPr/>
        </p:nvSpPr>
        <p:spPr>
          <a:xfrm>
            <a:off x="6948480" y="1340768"/>
            <a:ext cx="1944000" cy="1944216"/>
          </a:xfrm>
          <a:prstGeom prst="ellipse">
            <a:avLst/>
          </a:prstGeom>
          <a:solidFill>
            <a:srgbClr val="00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Posters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</a:rPr>
              <a:t>(Mandatory)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0618" y="3068960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Bookman Old Style" panose="02050604050505020204" pitchFamily="18" charset="0"/>
              </a:rPr>
              <a:t>Stories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276872"/>
            <a:ext cx="3563888" cy="1800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4653136"/>
            <a:ext cx="3563888" cy="1800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carefully.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with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6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203848" y="1190311"/>
            <a:ext cx="5940152" cy="5263025"/>
          </a:xfrm>
          <a:prstGeom prst="rect">
            <a:avLst/>
          </a:prstGeom>
          <a:gradFill>
            <a:gsLst>
              <a:gs pos="12000">
                <a:schemeClr val="bg1">
                  <a:lumMod val="75000"/>
                </a:schemeClr>
              </a:gs>
              <a:gs pos="52000">
                <a:schemeClr val="bg1"/>
              </a:gs>
            </a:gsLst>
            <a:lin ang="5400000" scaled="0"/>
          </a:gradFill>
          <a:ln w="57150">
            <a:noFill/>
            <a:prstDash val="lgDash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en-US" sz="1600" strike="sngStrike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580111" y="44624"/>
            <a:ext cx="3528393" cy="673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 smtClean="0"/>
              <a:t>Press releases</a:t>
            </a:r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419872" y="3717032"/>
            <a:ext cx="53285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B050"/>
              </a:buCl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who? what? when? where? why?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419872" y="3068960"/>
            <a:ext cx="5544616" cy="529443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following questions: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36"/>
          <a:stretch/>
        </p:blipFill>
        <p:spPr>
          <a:xfrm>
            <a:off x="35886" y="3645024"/>
            <a:ext cx="3023946" cy="1050479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419872" y="4293096"/>
            <a:ext cx="5616624" cy="182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Grab attention: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good headline and content;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Quantify your text: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facts;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Include quotes: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give a human element;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Attach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photos (links to photos);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Use plain language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107504" y="2564904"/>
            <a:ext cx="2952328" cy="117331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press-releases create: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203848" y="1190311"/>
            <a:ext cx="0" cy="5263025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19872" y="1412776"/>
            <a:ext cx="54726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Can 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announce a range of news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items:</a:t>
            </a:r>
          </a:p>
          <a:p>
            <a:pPr algn="just"/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events; 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conferences; 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results </a:t>
            </a:r>
            <a:r>
              <a:rPr lang="en-US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of your </a:t>
            </a:r>
            <a:r>
              <a:rPr lang="en-U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project; </a:t>
            </a:r>
          </a:p>
        </p:txBody>
      </p:sp>
    </p:spTree>
    <p:extLst>
      <p:ext uri="{BB962C8B-B14F-4D97-AF65-F5344CB8AC3E}">
        <p14:creationId xmlns:p14="http://schemas.microsoft.com/office/powerpoint/2010/main" val="3598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208" y="44624"/>
            <a:ext cx="2664296" cy="699896"/>
          </a:xfrm>
        </p:spPr>
        <p:txBody>
          <a:bodyPr/>
          <a:lstStyle/>
          <a:p>
            <a:r>
              <a:rPr lang="en-US" dirty="0" smtClean="0"/>
              <a:t>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3429000"/>
            <a:ext cx="4896544" cy="28803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The </a:t>
            </a:r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beneficiary must place at least </a:t>
            </a:r>
            <a:r>
              <a:rPr lang="en-GB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one poster</a:t>
            </a:r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with information about the project, including the financial support from the </a:t>
            </a:r>
            <a:r>
              <a:rPr lang="en-GB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EU, </a:t>
            </a:r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at a location </a:t>
            </a:r>
            <a:r>
              <a:rPr lang="en-GB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visible </a:t>
            </a:r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to the public, such as the entrance area of a </a:t>
            </a:r>
            <a:r>
              <a:rPr lang="en-GB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building.</a:t>
            </a:r>
          </a:p>
          <a:p>
            <a:pPr marL="0" indent="0" algn="just">
              <a:buNone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 algn="just">
              <a:buNone/>
            </a:pPr>
            <a:r>
              <a:rPr lang="en-GB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Minimum </a:t>
            </a:r>
            <a:r>
              <a:rPr lang="en-GB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size of the poster is </a:t>
            </a:r>
            <a:r>
              <a:rPr lang="en-GB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A3</a:t>
            </a:r>
            <a:r>
              <a:rPr lang="sr-Cyrl-R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923928" y="1268760"/>
            <a:ext cx="4896544" cy="13681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 </a:t>
            </a:r>
            <a:r>
              <a:rPr lang="en-US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photos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;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short texts</a:t>
            </a: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;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create an </a:t>
            </a:r>
            <a:r>
              <a:rPr lang="en-US" sz="2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attractive design</a:t>
            </a: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3923928" y="2780928"/>
            <a:ext cx="4896544" cy="529443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 posters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512" y="1196753"/>
            <a:ext cx="3623289" cy="5040560"/>
            <a:chOff x="179512" y="1196753"/>
            <a:chExt cx="3623289" cy="5040560"/>
          </a:xfrm>
        </p:grpSpPr>
        <p:pic>
          <p:nvPicPr>
            <p:cNvPr id="5122" name="Picture 2" descr="C:\Users\User\Desktop\Petre Rusescu\4. Poster - propunere\Imagini baza\Poster A3 BRCT - v 2.1 - 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96753"/>
              <a:ext cx="3623289" cy="504056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47" y="1196753"/>
              <a:ext cx="1988305" cy="426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39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35440" y="3573016"/>
            <a:ext cx="1619672" cy="14401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US" sz="2400" b="1" dirty="0" smtClean="0"/>
              <a:t>Photos &amp; Videos</a:t>
            </a:r>
            <a:endParaRPr lang="en-US" sz="2000" dirty="0" smtClean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011888" y="1268760"/>
            <a:ext cx="2168624" cy="95780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66700" algn="l"/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7452320" cy="957808"/>
          </a:xfrm>
          <a:solidFill>
            <a:srgbClr val="0070C0"/>
          </a:solidFill>
        </p:spPr>
        <p:txBody>
          <a:bodyPr/>
          <a:lstStyle/>
          <a:p>
            <a:pPr marL="266700" algn="l"/>
            <a:r>
              <a:rPr lang="en-GB" sz="2800" dirty="0" smtClean="0">
                <a:solidFill>
                  <a:schemeClr val="bg1"/>
                </a:solidFill>
              </a:rPr>
              <a:t>Costs </a:t>
            </a:r>
            <a:r>
              <a:rPr lang="en-GB" sz="2800" dirty="0">
                <a:solidFill>
                  <a:schemeClr val="bg1"/>
                </a:solidFill>
              </a:rPr>
              <a:t>of </a:t>
            </a:r>
            <a:r>
              <a:rPr lang="en-GB" sz="2800" dirty="0" smtClean="0">
                <a:solidFill>
                  <a:schemeClr val="bg1"/>
                </a:solidFill>
              </a:rPr>
              <a:t>gifts </a:t>
            </a:r>
            <a:r>
              <a:rPr lang="en-GB" sz="2800" dirty="0">
                <a:solidFill>
                  <a:schemeClr val="bg1"/>
                </a:solidFill>
              </a:rPr>
              <a:t>are not </a:t>
            </a:r>
            <a:r>
              <a:rPr lang="en-GB" sz="2800" dirty="0" smtClean="0">
                <a:solidFill>
                  <a:schemeClr val="bg1"/>
                </a:solidFill>
              </a:rPr>
              <a:t>eligible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91680" y="2276871"/>
            <a:ext cx="7452320" cy="122413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dirty="0"/>
              <a:t>Except those not exceeding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50 per gift where related to promotion, communication, publicity or information</a:t>
            </a:r>
            <a:r>
              <a:rPr lang="en-GB" sz="2000" i="1" dirty="0" smtClean="0"/>
              <a:t>.</a:t>
            </a:r>
            <a:endParaRPr lang="en-GB" sz="20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must be branded with Programme (EU) logo.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91680" y="2204864"/>
            <a:ext cx="0" cy="42484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0" y="2276872"/>
            <a:ext cx="1619672" cy="122413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US" sz="2400" b="1" dirty="0" smtClean="0"/>
              <a:t>Gifts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28192" y="5085184"/>
            <a:ext cx="7308304" cy="136815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Personalize content and tell </a:t>
            </a:r>
            <a:r>
              <a:rPr lang="en-US" sz="2000" b="1" dirty="0" smtClean="0"/>
              <a:t>stories</a:t>
            </a:r>
            <a:r>
              <a:rPr lang="en-US" sz="2000" dirty="0" smtClean="0"/>
              <a:t>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Use sustainable materials!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Have in mind the persons with disabilities!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3501008"/>
            <a:ext cx="914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35496" y="5013176"/>
            <a:ext cx="1619672" cy="14401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Please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728192" y="3573016"/>
            <a:ext cx="7452320" cy="14401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/>
              <a:t>In all implementation stages</a:t>
            </a:r>
            <a:r>
              <a:rPr lang="en-GB" sz="2000" dirty="0" smtClean="0"/>
              <a:t>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Take the best photos or make sure you have the copyrights!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dirty="0"/>
              <a:t>Keep texts </a:t>
            </a:r>
            <a:r>
              <a:rPr lang="en-GB" sz="2000" dirty="0" smtClean="0"/>
              <a:t>short.</a:t>
            </a:r>
            <a:endParaRPr lang="en-US" sz="2000" dirty="0" smtClean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0" y="5085184"/>
            <a:ext cx="914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452320" y="836712"/>
            <a:ext cx="1666116" cy="1667036"/>
          </a:xfrm>
          <a:prstGeom prst="ellipse">
            <a:avLst/>
          </a:prstGeom>
          <a:solidFill>
            <a:srgbClr val="00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EU Regulation no</a:t>
            </a:r>
            <a:r>
              <a:rPr lang="en-GB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481 </a:t>
            </a:r>
            <a:r>
              <a:rPr lang="en-GB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of </a:t>
            </a:r>
            <a:endParaRPr lang="en-GB" sz="12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GB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4 </a:t>
            </a:r>
            <a:r>
              <a:rPr lang="en-GB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march 2014</a:t>
            </a: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lumMod val="95000"/>
                    <a:alpha val="43000"/>
                  </a:scheme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0" y="836712"/>
            <a:ext cx="9180512" cy="95780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66700" algn="l"/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91680" y="1794520"/>
            <a:ext cx="7452320" cy="30026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400" b="1" dirty="0"/>
              <a:t>The standard logo is the full colour version</a:t>
            </a:r>
            <a:r>
              <a:rPr lang="en-GB" sz="2400" dirty="0" smtClean="0"/>
              <a:t>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Websites: </a:t>
            </a:r>
            <a:r>
              <a:rPr lang="en-GB" sz="2400" dirty="0" smtClean="0"/>
              <a:t>Always displayed </a:t>
            </a:r>
            <a:r>
              <a:rPr lang="en-GB" sz="2400" dirty="0"/>
              <a:t>in </a:t>
            </a:r>
            <a:r>
              <a:rPr lang="en-GB" sz="2400" dirty="0" smtClean="0"/>
              <a:t>colour and  visible </a:t>
            </a:r>
            <a:r>
              <a:rPr lang="en-GB" sz="2400" dirty="0"/>
              <a:t>when landing on the </a:t>
            </a:r>
            <a:r>
              <a:rPr lang="en-GB" sz="2400" dirty="0" smtClean="0"/>
              <a:t>website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(without scrolling or clicking)</a:t>
            </a:r>
            <a:r>
              <a:rPr lang="en-GB" sz="2400" dirty="0" smtClean="0"/>
              <a:t>. </a:t>
            </a:r>
            <a:r>
              <a:rPr lang="en-US" sz="2400" dirty="0" smtClean="0"/>
              <a:t>Ideally </a:t>
            </a:r>
            <a:r>
              <a:rPr lang="en-US" sz="2400" dirty="0"/>
              <a:t>as part of the website frame which appears on all </a:t>
            </a:r>
            <a:r>
              <a:rPr lang="en-US" sz="2400" dirty="0" smtClean="0"/>
              <a:t>sections.</a:t>
            </a:r>
            <a:endParaRPr lang="en-US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400" dirty="0" smtClean="0"/>
              <a:t>Clearly </a:t>
            </a:r>
            <a:r>
              <a:rPr lang="en-GB" sz="2400" dirty="0"/>
              <a:t>visible and placed in a prominent </a:t>
            </a:r>
            <a:r>
              <a:rPr lang="en-GB" sz="2400" dirty="0" smtClean="0"/>
              <a:t>position.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400" dirty="0" smtClean="0"/>
              <a:t>EU flag should be the biggest logo on the page. </a:t>
            </a:r>
            <a:endParaRPr lang="en-US" sz="2200" dirty="0" smtClean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691680" y="4797152"/>
            <a:ext cx="7452320" cy="1656184"/>
          </a:xfrm>
          <a:prstGeom prst="rect">
            <a:avLst/>
          </a:prstGeom>
          <a:solidFill>
            <a:srgbClr val="9FAEE5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buClr>
                <a:srgbClr val="C00000"/>
              </a:buClr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Secretariat offers advice </a:t>
            </a:r>
            <a:r>
              <a:rPr lang="en-US" sz="2200" dirty="0" smtClean="0"/>
              <a:t>for </a:t>
            </a:r>
            <a:r>
              <a:rPr lang="en-US" sz="2200" dirty="0"/>
              <a:t>all beneficiaries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Visual Identity Rules and Communication.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91680" y="1794520"/>
            <a:ext cx="36512" cy="465881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2276872"/>
            <a:ext cx="1584176" cy="244827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US" sz="2400" b="1" dirty="0" smtClean="0"/>
              <a:t>EU flag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US" sz="2400" b="1" dirty="0"/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1800" b="1" dirty="0" smtClean="0"/>
              <a:t>Programme logo</a:t>
            </a:r>
            <a:endParaRPr lang="en-US" sz="1600" b="1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5496" y="5013176"/>
            <a:ext cx="1619672" cy="122413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US" sz="2400" b="1" dirty="0" smtClean="0"/>
              <a:t>Support</a:t>
            </a:r>
            <a:endParaRPr lang="en-US" sz="2000" dirty="0" smtClean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0" y="4797152"/>
            <a:ext cx="914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1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ini pentru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8687"/>
            <a:ext cx="7806040" cy="38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-11658" y="980728"/>
            <a:ext cx="9155658" cy="5474171"/>
          </a:xfrm>
          <a:prstGeom prst="snip1Rect">
            <a:avLst/>
          </a:prstGeom>
          <a:solidFill>
            <a:srgbClr val="C6D9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ine similar&amp;abreve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2" y="2940285"/>
            <a:ext cx="3435644" cy="35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987824" y="3513862"/>
            <a:ext cx="5770984" cy="236589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1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rules </a:t>
            </a:r>
            <a:r>
              <a:rPr lang="en-US" sz="2400" dirty="0" smtClean="0"/>
              <a:t>apply  for all project partners: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Visual Identity Manual </a:t>
            </a:r>
            <a:r>
              <a:rPr lang="en-US" sz="2400" dirty="0" smtClean="0"/>
              <a:t>and models of various communication tools can be found on: </a:t>
            </a:r>
            <a:r>
              <a:rPr lang="en-US" sz="2400" b="1" dirty="0" smtClean="0"/>
              <a:t>www.romania-serbia.net</a:t>
            </a:r>
            <a:r>
              <a:rPr lang="en-US" sz="2400" dirty="0" smtClean="0"/>
              <a:t> in the </a:t>
            </a:r>
            <a:r>
              <a:rPr lang="en-US" sz="2400" b="1" dirty="0" smtClean="0"/>
              <a:t>Implementation – Visibility section</a:t>
            </a:r>
            <a:r>
              <a:rPr lang="en-US" sz="2400" dirty="0" smtClean="0"/>
              <a:t>. </a:t>
            </a:r>
          </a:p>
          <a:p>
            <a:pPr algn="just"/>
            <a:endParaRPr lang="en-US" sz="11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87824" y="1570890"/>
            <a:ext cx="5770984" cy="1656184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support the projects </a:t>
            </a:r>
            <a:r>
              <a:rPr lang="en-US" sz="2400" dirty="0"/>
              <a:t>by bringing </a:t>
            </a:r>
            <a:r>
              <a:rPr lang="en-US" sz="2400" b="1" dirty="0"/>
              <a:t>their results </a:t>
            </a:r>
            <a:r>
              <a:rPr lang="en-US" sz="2400" dirty="0"/>
              <a:t>and </a:t>
            </a:r>
            <a:r>
              <a:rPr lang="en-US" sz="2400" b="1" dirty="0"/>
              <a:t>benefits</a:t>
            </a:r>
            <a:r>
              <a:rPr lang="en-US" sz="2400" dirty="0"/>
              <a:t> to the attention of relevant groups or the general public, using plain language</a:t>
            </a:r>
            <a:r>
              <a:rPr lang="en-US" sz="2400" dirty="0" smtClean="0"/>
              <a:t>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3910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9"/>
          <a:stretch/>
        </p:blipFill>
        <p:spPr bwMode="auto">
          <a:xfrm>
            <a:off x="6665534" y="4509120"/>
            <a:ext cx="229895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4624"/>
            <a:ext cx="4176464" cy="699896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Strategy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96752"/>
            <a:ext cx="9161582" cy="576064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Font typeface="Arial" panose="020B0604020202020204" pitchFamily="34" charset="0"/>
              <a:buNone/>
            </a:pPr>
            <a:r>
              <a:rPr lang="en-GB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 of the strategy:</a:t>
            </a:r>
            <a:endParaRPr lang="en-GB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5576" y="1844824"/>
            <a:ext cx="8208912" cy="460851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the successful implementation </a:t>
            </a:r>
            <a:r>
              <a:rPr lang="en-US" sz="2000" dirty="0" smtClean="0"/>
              <a:t>of the project;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awareness </a:t>
            </a:r>
            <a:r>
              <a:rPr lang="en-GB" sz="2000" dirty="0"/>
              <a:t>concerning the </a:t>
            </a:r>
            <a:r>
              <a:rPr lang="en-GB" sz="2000" dirty="0" smtClean="0"/>
              <a:t>project and its results;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transparency </a:t>
            </a:r>
            <a:r>
              <a:rPr lang="en-GB" sz="2000" dirty="0" smtClean="0"/>
              <a:t>in the use of funds;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en-GB" sz="2000" dirty="0" smtClean="0"/>
              <a:t>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</a:t>
            </a: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</a:t>
            </a:r>
            <a:r>
              <a:rPr lang="en-GB" sz="2000" dirty="0" smtClean="0"/>
              <a:t>of the European Union.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6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Rectangle 13"/>
          <p:cNvSpPr/>
          <p:nvPr/>
        </p:nvSpPr>
        <p:spPr>
          <a:xfrm>
            <a:off x="251520" y="4509120"/>
            <a:ext cx="8669832" cy="1296144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 Single Corner Rectangle 12"/>
          <p:cNvSpPr/>
          <p:nvPr/>
        </p:nvSpPr>
        <p:spPr>
          <a:xfrm>
            <a:off x="294656" y="2564904"/>
            <a:ext cx="8669832" cy="1296144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04" y="1484784"/>
            <a:ext cx="9144000" cy="576064"/>
          </a:xfrm>
          <a:solidFill>
            <a:srgbClr val="003399"/>
          </a:solidFill>
        </p:spPr>
        <p:txBody>
          <a:bodyPr anchor="ctr">
            <a:normAutofit/>
          </a:bodyPr>
          <a:lstStyle/>
          <a:p>
            <a:pPr marL="360363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</a:t>
            </a:r>
            <a:endParaRPr lang="en-GB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4581128"/>
            <a:ext cx="633670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</a:t>
            </a:r>
            <a:r>
              <a:rPr lang="en-US" sz="2000" dirty="0"/>
              <a:t>to </a:t>
            </a:r>
            <a:r>
              <a:rPr lang="en-US" sz="2000" dirty="0" smtClean="0"/>
              <a:t>implement all the communication activities described in the project.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222648" y="2204864"/>
            <a:ext cx="1944000" cy="1944216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beneficiary</a:t>
            </a:r>
          </a:p>
        </p:txBody>
      </p:sp>
      <p:sp>
        <p:nvSpPr>
          <p:cNvPr id="11" name="Oval 10"/>
          <p:cNvSpPr/>
          <p:nvPr/>
        </p:nvSpPr>
        <p:spPr>
          <a:xfrm>
            <a:off x="251520" y="4221088"/>
            <a:ext cx="1944000" cy="1944216"/>
          </a:xfrm>
          <a:prstGeom prst="ellipse">
            <a:avLst/>
          </a:prstGeom>
          <a:solidFill>
            <a:srgbClr val="9FA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partners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55776" y="2492896"/>
            <a:ext cx="633670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esponsible </a:t>
            </a:r>
            <a:r>
              <a:rPr lang="en-US" sz="2000" dirty="0" smtClean="0"/>
              <a:t>for </a:t>
            </a:r>
            <a:r>
              <a:rPr lang="en-US" sz="2000" dirty="0"/>
              <a:t>informing the public about the funding obtained from the European </a:t>
            </a:r>
            <a:r>
              <a:rPr lang="en-US" sz="2000" dirty="0" smtClean="0"/>
              <a:t>Union.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9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57808"/>
          </a:xfrm>
          <a:solidFill>
            <a:srgbClr val="0070C0"/>
          </a:solidFill>
        </p:spPr>
        <p:txBody>
          <a:bodyPr/>
          <a:lstStyle/>
          <a:p>
            <a:pPr marL="538163" algn="l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Requirements: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835696" y="2255342"/>
            <a:ext cx="7128792" cy="340590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Communicator </a:t>
            </a: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- responsible with communication;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(project outputs)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clear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reference to EU </a:t>
            </a: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contribution</a:t>
            </a: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mandatory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A3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posters</a:t>
            </a: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0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location signs </a:t>
            </a: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for the implementation of the projects</a:t>
            </a: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mandatory </a:t>
            </a: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billboards (if the case</a:t>
            </a: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);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permanent plaques or billboards (if the case</a:t>
            </a:r>
            <a:r>
              <a: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).</a:t>
            </a:r>
            <a:endParaRPr lang="en-US" sz="2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100" name="Picture 311" descr="interreg_icon_employment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9595"/>
            <a:ext cx="3619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12" descr="interreg_icon_enviroment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8369"/>
            <a:ext cx="5905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313" descr="interreg_icon_sustainable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3131"/>
            <a:ext cx="2190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314" descr="4 norm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5"/>
            <a:ext cx="4953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1691680" y="5754786"/>
            <a:ext cx="7452320" cy="698550"/>
          </a:xfrm>
          <a:prstGeom prst="rect">
            <a:avLst/>
          </a:prstGeom>
          <a:solidFill>
            <a:srgbClr val="9FAEE5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Good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quality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PHOTOS!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91680" y="2204864"/>
            <a:ext cx="0" cy="42484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6372200" y="2132856"/>
            <a:ext cx="2771800" cy="26642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GB" sz="3300" b="1" dirty="0" smtClean="0"/>
              <a:t>Typeface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Arial: EUROPEAN UNION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GB" sz="2400" dirty="0"/>
              <a:t>Calibri: EUROPEAN UNION</a:t>
            </a:r>
            <a:endParaRPr lang="en-US" sz="2400" dirty="0"/>
          </a:p>
          <a:p>
            <a:pPr marL="0" lvl="0" indent="0">
              <a:lnSpc>
                <a:spcPct val="170000"/>
              </a:lnSpc>
              <a:buNone/>
            </a:pPr>
            <a:r>
              <a:rPr lang="en-GB" sz="2400" dirty="0">
                <a:latin typeface="Trebuchet MS" pitchFamily="34" charset="0"/>
              </a:rPr>
              <a:t>Trebuchet MS: EUROPEAN UNION</a:t>
            </a:r>
            <a:endParaRPr lang="en-US" sz="2400" dirty="0">
              <a:latin typeface="Trebuchet MS" pitchFamily="34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Tahoma: EUROPEAN UNION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Verdana: EUROPEAN UNION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GB" sz="2400" dirty="0">
                <a:latin typeface="Ubuntu" pitchFamily="34" charset="0"/>
              </a:rPr>
              <a:t>Ubuntu: EUROPEAN </a:t>
            </a:r>
            <a:r>
              <a:rPr lang="en-GB" sz="2400" dirty="0" smtClean="0">
                <a:latin typeface="Ubuntu" pitchFamily="34" charset="0"/>
              </a:rPr>
              <a:t>UNION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24744"/>
            <a:ext cx="9144000" cy="10081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44625"/>
            <a:ext cx="4680520" cy="648071"/>
          </a:xfrm>
        </p:spPr>
        <p:txBody>
          <a:bodyPr/>
          <a:lstStyle/>
          <a:p>
            <a:r>
              <a:rPr lang="en-US" dirty="0" smtClean="0"/>
              <a:t>European Union flag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6264696" cy="2232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/>
              <a:t>The EU flag shall always be </a:t>
            </a: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visible</a:t>
            </a:r>
            <a:r>
              <a:rPr lang="en-GB" sz="2200" dirty="0"/>
              <a:t>;</a:t>
            </a:r>
          </a:p>
          <a:p>
            <a:pPr marL="0" lvl="0" indent="0">
              <a:buNone/>
            </a:pPr>
            <a:r>
              <a:rPr lang="en-GB" sz="2200" dirty="0" smtClean="0"/>
              <a:t>The </a:t>
            </a:r>
            <a:r>
              <a:rPr lang="en-GB" sz="2200" dirty="0"/>
              <a:t>EU flag shall be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displayed in colour</a:t>
            </a:r>
            <a:r>
              <a:rPr lang="en-GB" sz="2200" dirty="0"/>
              <a:t>;</a:t>
            </a:r>
            <a:endParaRPr lang="en-US" sz="2200" dirty="0"/>
          </a:p>
          <a:p>
            <a:pPr marL="0" lvl="0" indent="0">
              <a:buNone/>
            </a:pPr>
            <a:r>
              <a:rPr lang="en-GB" sz="2200" dirty="0"/>
              <a:t>The monochrome version used only in justified cases;</a:t>
            </a:r>
            <a:endParaRPr lang="en-US" sz="2200" dirty="0"/>
          </a:p>
          <a:p>
            <a:pPr marL="0" lvl="0" indent="0">
              <a:buNone/>
            </a:pPr>
            <a:r>
              <a:rPr lang="en-GB" sz="2200" b="1" dirty="0" smtClean="0"/>
              <a:t>EUROPEAN UNION </a:t>
            </a:r>
            <a:r>
              <a:rPr lang="en-GB" sz="2200" dirty="0" smtClean="0"/>
              <a:t>shall be </a:t>
            </a:r>
            <a:r>
              <a:rPr lang="en-GB" sz="2200" dirty="0"/>
              <a:t>spelled out in </a:t>
            </a:r>
            <a:r>
              <a:rPr lang="en-GB" sz="2200" dirty="0" smtClean="0"/>
              <a:t>full</a:t>
            </a:r>
            <a:r>
              <a:rPr lang="en-US" sz="2200" dirty="0"/>
              <a:t>.</a:t>
            </a:r>
          </a:p>
        </p:txBody>
      </p:sp>
      <p:pic>
        <p:nvPicPr>
          <p:cNvPr id="205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64663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5229200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versions: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340768"/>
            <a:ext cx="8424937" cy="4747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The flag is a symbol of European identity and unity.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 w="762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33" y="1556792"/>
            <a:ext cx="8569325" cy="6480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 smtClean="0"/>
              <a:t>The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full name </a:t>
            </a:r>
            <a:r>
              <a:rPr lang="en-US" sz="2200" dirty="0"/>
              <a:t>of the </a:t>
            </a:r>
            <a:r>
              <a:rPr lang="en-US" sz="2200" dirty="0" smtClean="0"/>
              <a:t>Programme </a:t>
            </a:r>
            <a:r>
              <a:rPr lang="en-US" sz="2200" dirty="0"/>
              <a:t>is</a:t>
            </a:r>
            <a:r>
              <a:rPr lang="ro-RO" sz="2200" dirty="0" smtClean="0"/>
              <a:t>: </a:t>
            </a:r>
            <a:endParaRPr lang="en-US" sz="2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277503" y="4221088"/>
            <a:ext cx="8642309" cy="1800200"/>
          </a:xfrm>
          <a:prstGeom prst="rect">
            <a:avLst/>
          </a:prstGeom>
          <a:solidFill>
            <a:srgbClr val="C6D9F1"/>
          </a:solidFill>
          <a:ln w="19050">
            <a:solidFill>
              <a:srgbClr val="AAAAAA"/>
            </a:solidFill>
            <a:prstDash val="dashDot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5AA0"/>
              </a:buClr>
              <a:buFont typeface="Wingdings" pitchFamily="2" charset="2"/>
              <a:buChar char="Ø"/>
            </a:pPr>
            <a:r>
              <a:rPr lang="vi-VN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Programul </a:t>
            </a:r>
            <a:r>
              <a:rPr lang="en-US" sz="19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Interreg</a:t>
            </a:r>
            <a:r>
              <a:rPr lang="en-U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vi-VN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IPA </a:t>
            </a:r>
            <a:r>
              <a:rPr lang="vi-VN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de Cooperare Transfrontalieră România-Serbia</a:t>
            </a:r>
          </a:p>
          <a:p>
            <a:pPr algn="just">
              <a:lnSpc>
                <a:spcPct val="150000"/>
              </a:lnSpc>
              <a:buClr>
                <a:srgbClr val="005AA0"/>
              </a:buClr>
              <a:buFont typeface="Wingdings" pitchFamily="2" charset="2"/>
              <a:buChar char="Ø"/>
            </a:pPr>
            <a:r>
              <a:rPr lang="en-US" sz="19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Interreg</a:t>
            </a:r>
            <a:r>
              <a:rPr lang="en-U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vi-VN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IPA </a:t>
            </a:r>
            <a:r>
              <a:rPr lang="vi-VN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Program prekogranične saradnje Rumuni</a:t>
            </a:r>
            <a:r>
              <a:rPr lang="sr-Cyrl-RS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ј</a:t>
            </a:r>
            <a:r>
              <a:rPr lang="vi-VN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a-Srbi</a:t>
            </a:r>
            <a:r>
              <a:rPr lang="sr-Cyrl-RS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ј</a:t>
            </a:r>
            <a:r>
              <a:rPr lang="vi-VN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</a:t>
            </a:r>
          </a:p>
          <a:p>
            <a:pPr algn="just">
              <a:lnSpc>
                <a:spcPct val="150000"/>
              </a:lnSpc>
              <a:buClr>
                <a:srgbClr val="005AA0"/>
              </a:buClr>
              <a:buFont typeface="Wingdings" pitchFamily="2" charset="2"/>
              <a:buChar char="Ø"/>
            </a:pPr>
            <a:r>
              <a:rPr lang="sr-Cyrl-RS" sz="19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Интерег</a:t>
            </a:r>
            <a:r>
              <a:rPr lang="en-GB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sr-Cyrl-R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ИПА </a:t>
            </a:r>
            <a:r>
              <a:rPr lang="sr-Cyrl-RS" sz="1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Програм прекограничне сарадње </a:t>
            </a:r>
            <a:r>
              <a:rPr lang="sr-Cyrl-R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Румунија-Србија</a:t>
            </a:r>
            <a:r>
              <a:rPr lang="en-US" sz="1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7633" y="2060848"/>
            <a:ext cx="85693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Interreg-IPA Cross-border Cooperation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Romania-Serbia Programme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277503" y="3645024"/>
            <a:ext cx="2900896" cy="504056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  <a:prstDash val="dashDot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variations:</a:t>
            </a:r>
          </a:p>
        </p:txBody>
      </p:sp>
      <p:pic>
        <p:nvPicPr>
          <p:cNvPr id="7" name="Picture 311" descr="interreg_icon_employment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9595"/>
            <a:ext cx="3619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2" descr="interreg_icon_enviroment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8369"/>
            <a:ext cx="5905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3" descr="interreg_icon_sustainable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3131"/>
            <a:ext cx="2190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14" descr="4 norm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5"/>
            <a:ext cx="4953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35696" y="1700808"/>
            <a:ext cx="6981162" cy="1656184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Interreg-IPA CBC Romania-Serbia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Programme</a:t>
            </a:r>
          </a:p>
          <a:p>
            <a:pPr marL="0" indent="0" algn="just">
              <a:buNone/>
            </a:pPr>
            <a:r>
              <a:rPr lang="ro-R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Programul </a:t>
            </a:r>
            <a:r>
              <a:rPr lang="en-GB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Interreg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ro-R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IPA CBC România-Serbia</a:t>
            </a:r>
          </a:p>
          <a:p>
            <a:pPr marL="0" indent="0" algn="just">
              <a:buNone/>
            </a:pPr>
            <a:r>
              <a:rPr lang="en-GB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Interreg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IPA CBC Program Rumuniјa – Srbiјa </a:t>
            </a:r>
          </a:p>
          <a:p>
            <a:pPr marL="0" indent="0" algn="just">
              <a:buNone/>
            </a:pPr>
            <a:r>
              <a:rPr lang="sr-Cyrl-R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Интерег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ИПА </a:t>
            </a:r>
            <a:r>
              <a:rPr lang="sr-Cyrl-R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ЦБЦ Програм Румунија – 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Србија</a:t>
            </a:r>
            <a:endParaRPr lang="sr-Cyrl-RS" sz="18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35696" y="4869160"/>
            <a:ext cx="6981162" cy="1368151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  <a:prstDash val="lgDash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Use the technical language and short terms carefully</a:t>
            </a:r>
            <a:r>
              <a:rPr lang="ro-R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pPr marL="0" indent="0" algn="just"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”IPA”, ”IPA-CBC”, ”eligibility”, ”applicants”, ”MA”, ”NA”, ”JS”, ”FLC” or other terms may have a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stressful lexical impact over the public.</a:t>
            </a:r>
            <a:endParaRPr lang="en-US" sz="1600" b="1" strike="sngStrike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98" y="1700808"/>
            <a:ext cx="1644298" cy="1656184"/>
          </a:xfrm>
          <a:prstGeom prst="rect">
            <a:avLst/>
          </a:prstGeom>
          <a:ln>
            <a:solidFill>
              <a:srgbClr val="AAAA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version names: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1" y="3501008"/>
            <a:ext cx="1656185" cy="1224136"/>
          </a:xfrm>
          <a:prstGeom prst="rect">
            <a:avLst/>
          </a:prstGeom>
          <a:noFill/>
          <a:ln w="9525">
            <a:solidFill>
              <a:srgbClr val="AAAA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Public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Communication </a:t>
            </a:r>
            <a:endParaRPr lang="ro-RO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5" descr="http://upload.wikimedia.org/wikipedia/commons/thumb/d/dd/Achtung.svg/220px-Achtung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1276603" cy="111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35696" y="3501008"/>
            <a:ext cx="6981163" cy="1224136"/>
          </a:xfrm>
          <a:prstGeom prst="rect">
            <a:avLst/>
          </a:prstGeom>
          <a:noFill/>
          <a:ln w="9525">
            <a:solidFill>
              <a:srgbClr val="AAAA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bg1">
                  <a:lumMod val="50000"/>
                </a:schemeClr>
              </a:buClr>
              <a:buNone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Do 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not use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other names for the Interreg-IPA Cross-border Cooperation Romania-Serbia Programme. </a:t>
            </a:r>
            <a:endParaRPr lang="ro-RO" sz="2200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-7200"/>
            <a:ext cx="4176464" cy="699896"/>
          </a:xfrm>
        </p:spPr>
        <p:txBody>
          <a:bodyPr/>
          <a:lstStyle/>
          <a:p>
            <a:r>
              <a:rPr lang="en-GB" dirty="0"/>
              <a:t>Programme </a:t>
            </a:r>
            <a:r>
              <a:rPr lang="en-GB" dirty="0" smtClean="0"/>
              <a:t>logo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9552" y="5085184"/>
            <a:ext cx="8352928" cy="1008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Programme logo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used on all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materials, preferably on white background.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 descr="C:\Users\User\Desktop\Modificare logo\logo cu Arc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" y="1196752"/>
            <a:ext cx="9056789" cy="3275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1036</Words>
  <Application>Microsoft Office PowerPoint</Application>
  <PresentationFormat>On-screen Show (4:3)</PresentationFormat>
  <Paragraphs>170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Bookman Old Style</vt:lpstr>
      <vt:lpstr>Calibri</vt:lpstr>
      <vt:lpstr>Open Sans</vt:lpstr>
      <vt:lpstr>Tahoma</vt:lpstr>
      <vt:lpstr>Trebuchet MS</vt:lpstr>
      <vt:lpstr>Ubuntu</vt:lpstr>
      <vt:lpstr>Verdana</vt:lpstr>
      <vt:lpstr>Wingdings</vt:lpstr>
      <vt:lpstr>Office Theme</vt:lpstr>
      <vt:lpstr>Interreg-IPA Cross-border Cooperation Programme  Romania-Serbia</vt:lpstr>
      <vt:lpstr>PowerPoint Presentation</vt:lpstr>
      <vt:lpstr>Communication Strategy</vt:lpstr>
      <vt:lpstr>PowerPoint Presentation</vt:lpstr>
      <vt:lpstr>Requirements:</vt:lpstr>
      <vt:lpstr>European Union flag</vt:lpstr>
      <vt:lpstr>PowerPoint Presentation</vt:lpstr>
      <vt:lpstr>PowerPoint Presentation</vt:lpstr>
      <vt:lpstr>Programme logo</vt:lpstr>
      <vt:lpstr>Language variations</vt:lpstr>
      <vt:lpstr>Information disclaimers</vt:lpstr>
      <vt:lpstr>Typography / Fonts</vt:lpstr>
      <vt:lpstr>Europe 2020 growth strategy</vt:lpstr>
      <vt:lpstr>Thematic objectives and icons</vt:lpstr>
      <vt:lpstr>Large range of communication  tools:</vt:lpstr>
      <vt:lpstr>PowerPoint Presentation</vt:lpstr>
      <vt:lpstr>Posters</vt:lpstr>
      <vt:lpstr>Costs of gifts are not eligible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Bardos</dc:creator>
  <cp:lastModifiedBy>Mihai-Catalin, Radu</cp:lastModifiedBy>
  <cp:revision>274</cp:revision>
  <cp:lastPrinted>2016-09-28T11:51:08Z</cp:lastPrinted>
  <dcterms:created xsi:type="dcterms:W3CDTF">2015-10-27T11:54:26Z</dcterms:created>
  <dcterms:modified xsi:type="dcterms:W3CDTF">2019-06-14T13:55:59Z</dcterms:modified>
</cp:coreProperties>
</file>